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82" r:id="rId4"/>
    <p:sldId id="285" r:id="rId5"/>
    <p:sldId id="283" r:id="rId6"/>
    <p:sldId id="257" r:id="rId7"/>
    <p:sldId id="280" r:id="rId8"/>
    <p:sldId id="284" r:id="rId9"/>
    <p:sldId id="261" r:id="rId10"/>
    <p:sldId id="264" r:id="rId11"/>
    <p:sldId id="263" r:id="rId12"/>
    <p:sldId id="281" r:id="rId13"/>
    <p:sldId id="274" r:id="rId14"/>
    <p:sldId id="275" r:id="rId15"/>
    <p:sldId id="277" r:id="rId16"/>
    <p:sldId id="258" r:id="rId17"/>
    <p:sldId id="279" r:id="rId18"/>
    <p:sldId id="260" r:id="rId19"/>
    <p:sldId id="266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51A7-E164-40C5-BFEB-B0A92CDAFE3A}" type="datetimeFigureOut">
              <a:rPr lang="cs-CZ" smtClean="0"/>
              <a:t>06.04.2017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1E08-B694-4C51-B9E8-873BBC639D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93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51A7-E164-40C5-BFEB-B0A92CDAFE3A}" type="datetimeFigureOut">
              <a:rPr lang="cs-CZ" smtClean="0"/>
              <a:t>06.04.2017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1E08-B694-4C51-B9E8-873BBC639D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537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51A7-E164-40C5-BFEB-B0A92CDAFE3A}" type="datetimeFigureOut">
              <a:rPr lang="cs-CZ" smtClean="0"/>
              <a:t>06.04.2017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1E08-B694-4C51-B9E8-873BBC639D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409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51A7-E164-40C5-BFEB-B0A92CDAFE3A}" type="datetimeFigureOut">
              <a:rPr lang="cs-CZ" smtClean="0"/>
              <a:t>06.04.2017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1E08-B694-4C51-B9E8-873BBC639D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613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51A7-E164-40C5-BFEB-B0A92CDAFE3A}" type="datetimeFigureOut">
              <a:rPr lang="cs-CZ" smtClean="0"/>
              <a:t>06.04.2017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1E08-B694-4C51-B9E8-873BBC639D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007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51A7-E164-40C5-BFEB-B0A92CDAFE3A}" type="datetimeFigureOut">
              <a:rPr lang="cs-CZ" smtClean="0"/>
              <a:t>06.04.2017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1E08-B694-4C51-B9E8-873BBC639D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806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51A7-E164-40C5-BFEB-B0A92CDAFE3A}" type="datetimeFigureOut">
              <a:rPr lang="cs-CZ" smtClean="0"/>
              <a:t>06.04.2017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1E08-B694-4C51-B9E8-873BBC639D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552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51A7-E164-40C5-BFEB-B0A92CDAFE3A}" type="datetimeFigureOut">
              <a:rPr lang="cs-CZ" smtClean="0"/>
              <a:t>06.04.2017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1E08-B694-4C51-B9E8-873BBC639D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414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51A7-E164-40C5-BFEB-B0A92CDAFE3A}" type="datetimeFigureOut">
              <a:rPr lang="cs-CZ" smtClean="0"/>
              <a:t>06.04.2017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1E08-B694-4C51-B9E8-873BBC639D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203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51A7-E164-40C5-BFEB-B0A92CDAFE3A}" type="datetimeFigureOut">
              <a:rPr lang="cs-CZ" smtClean="0"/>
              <a:t>06.04.2017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1E08-B694-4C51-B9E8-873BBC639D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777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51A7-E164-40C5-BFEB-B0A92CDAFE3A}" type="datetimeFigureOut">
              <a:rPr lang="cs-CZ" smtClean="0"/>
              <a:t>06.04.2017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1E08-B694-4C51-B9E8-873BBC639D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95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E51A7-E164-40C5-BFEB-B0A92CDAFE3A}" type="datetimeFigureOut">
              <a:rPr lang="cs-CZ" smtClean="0"/>
              <a:t>06.04.2017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11E08-B694-4C51-B9E8-873BBC639D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94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tterdamuas.com/programmes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hxl.nl/en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otterdamuas.com/study-information/practical-information/Student-Housing/University-Residence-Halls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9292.n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udhaze.files.wordpress.com/2014/06/nemo-menu-weed-2015.png?w=300&amp;h=22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images4.persgroep.net/rcs/djAuoF4bREfaKNA35rYtbrbE0Gs/diocontent/75293599/_fill/104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1932495" y="528309"/>
            <a:ext cx="9605913" cy="5580260"/>
            <a:chOff x="1932495" y="528309"/>
            <a:chExt cx="9605913" cy="5580260"/>
          </a:xfrm>
        </p:grpSpPr>
        <p:pic>
          <p:nvPicPr>
            <p:cNvPr id="1026" name="Picture 2" descr="Výsledek obrázku pro netherlands fla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1941922" y="528309"/>
              <a:ext cx="9554400" cy="5571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Pravoúhlý trojúhelník 1"/>
            <p:cNvSpPr/>
            <p:nvPr/>
          </p:nvSpPr>
          <p:spPr>
            <a:xfrm>
              <a:off x="1932495" y="537328"/>
              <a:ext cx="9605913" cy="557124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25" y="987552"/>
            <a:ext cx="9915701" cy="5577840"/>
          </a:xfrm>
          <a:prstGeom prst="rtTriangle">
            <a:avLst/>
          </a:prstGeom>
        </p:spPr>
      </p:pic>
      <p:sp>
        <p:nvSpPr>
          <p:cNvPr id="6" name="Obdélník 5"/>
          <p:cNvSpPr/>
          <p:nvPr/>
        </p:nvSpPr>
        <p:spPr>
          <a:xfrm rot="1773191">
            <a:off x="3470900" y="3109762"/>
            <a:ext cx="5286188" cy="971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200" b="1" dirty="0">
                <a:solidFill>
                  <a:schemeClr val="tx1"/>
                </a:solidFill>
              </a:rPr>
              <a:t>Nizozemsko</a:t>
            </a:r>
          </a:p>
        </p:txBody>
      </p:sp>
      <p:sp>
        <p:nvSpPr>
          <p:cNvPr id="7" name="Obdélník 6"/>
          <p:cNvSpPr/>
          <p:nvPr/>
        </p:nvSpPr>
        <p:spPr>
          <a:xfrm>
            <a:off x="548640" y="5778091"/>
            <a:ext cx="3026664" cy="694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5400" dirty="0">
                <a:solidFill>
                  <a:schemeClr val="tx1"/>
                </a:solidFill>
                <a:latin typeface="Brush Script MT" panose="03060802040406070304" pitchFamily="66" charset="0"/>
              </a:rPr>
              <a:t>Rotterdam</a:t>
            </a:r>
          </a:p>
        </p:txBody>
      </p:sp>
    </p:spTree>
    <p:extLst>
      <p:ext uri="{BB962C8B-B14F-4D97-AF65-F5344CB8AC3E}">
        <p14:creationId xmlns:p14="http://schemas.microsoft.com/office/powerpoint/2010/main" val="344532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5109"/>
            <a:ext cx="9592056" cy="636977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882896" y="521208"/>
            <a:ext cx="585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  <a:latin typeface="Book Antiqua" panose="02040602050305030304" pitchFamily="18" charset="0"/>
              </a:rPr>
              <a:t>… s pozůstatky historie, které nezničila válka</a:t>
            </a:r>
          </a:p>
        </p:txBody>
      </p:sp>
    </p:spTree>
    <p:extLst>
      <p:ext uri="{BB962C8B-B14F-4D97-AF65-F5344CB8AC3E}">
        <p14:creationId xmlns:p14="http://schemas.microsoft.com/office/powerpoint/2010/main" val="4189767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75" y="364534"/>
            <a:ext cx="9381745" cy="626213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699248" y="603504"/>
            <a:ext cx="3090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  <a:latin typeface="Book Antiqua" panose="02040602050305030304" pitchFamily="18" charset="0"/>
              </a:rPr>
              <a:t>… a krásnými parky</a:t>
            </a:r>
          </a:p>
        </p:txBody>
      </p:sp>
    </p:spTree>
    <p:extLst>
      <p:ext uri="{BB962C8B-B14F-4D97-AF65-F5344CB8AC3E}">
        <p14:creationId xmlns:p14="http://schemas.microsoft.com/office/powerpoint/2010/main" val="2841662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1932495" y="528309"/>
            <a:ext cx="9605913" cy="5580260"/>
            <a:chOff x="1932495" y="528309"/>
            <a:chExt cx="9605913" cy="5580260"/>
          </a:xfrm>
        </p:grpSpPr>
        <p:pic>
          <p:nvPicPr>
            <p:cNvPr id="4" name="Picture 2" descr="Výsledek obrázku pro netherlands flag"/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1941922" y="528309"/>
              <a:ext cx="9554400" cy="5571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Pravoúhlý trojúhelník 4"/>
            <p:cNvSpPr/>
            <p:nvPr/>
          </p:nvSpPr>
          <p:spPr>
            <a:xfrm>
              <a:off x="1932495" y="537328"/>
              <a:ext cx="9605913" cy="557124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25" y="987552"/>
            <a:ext cx="9915701" cy="5577840"/>
          </a:xfrm>
          <a:prstGeom prst="rtTriangle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786" y="2651161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accent2"/>
                </a:solidFill>
              </a:rPr>
              <a:t>Půl roku dopředu </a:t>
            </a:r>
          </a:p>
        </p:txBody>
      </p:sp>
    </p:spTree>
    <p:extLst>
      <p:ext uri="{BB962C8B-B14F-4D97-AF65-F5344CB8AC3E}">
        <p14:creationId xmlns:p14="http://schemas.microsoft.com/office/powerpoint/2010/main" val="1543315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96312" y="151495"/>
            <a:ext cx="9604248" cy="6401231"/>
          </a:xfrm>
          <a:prstGeom prst="rtTriangle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Přihláška ke studiu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7372" y="1690688"/>
            <a:ext cx="11171548" cy="4351338"/>
          </a:xfrm>
        </p:spPr>
        <p:txBody>
          <a:bodyPr/>
          <a:lstStyle/>
          <a:p>
            <a:r>
              <a:rPr lang="cs-CZ" dirty="0"/>
              <a:t>Program Erasmus+ </a:t>
            </a:r>
          </a:p>
          <a:p>
            <a:pPr lvl="1"/>
            <a:r>
              <a:rPr lang="cs-CZ" dirty="0"/>
              <a:t>Motivační dopis </a:t>
            </a:r>
          </a:p>
          <a:p>
            <a:pPr lvl="1"/>
            <a:r>
              <a:rPr lang="cs-CZ" dirty="0"/>
              <a:t>Výpis známek </a:t>
            </a:r>
          </a:p>
          <a:p>
            <a:pPr lvl="1"/>
            <a:r>
              <a:rPr lang="cs-CZ" dirty="0"/>
              <a:t>Doklad o znalosti jazyka (kurz univerzity, certifikát) </a:t>
            </a:r>
          </a:p>
          <a:p>
            <a:pPr lvl="2"/>
            <a:r>
              <a:rPr lang="cs-CZ" dirty="0"/>
              <a:t>Rotterdam University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Applied</a:t>
            </a:r>
            <a:r>
              <a:rPr lang="cs-CZ" dirty="0"/>
              <a:t> </a:t>
            </a:r>
            <a:r>
              <a:rPr lang="cs-CZ" dirty="0" err="1"/>
              <a:t>Sciences</a:t>
            </a:r>
            <a:r>
              <a:rPr lang="cs-CZ" dirty="0"/>
              <a:t> nevyžaduje jazykový certifikát (ostatní univerzity většinou ano, a to vyšší než B2) </a:t>
            </a:r>
          </a:p>
          <a:p>
            <a:pPr lvl="1"/>
            <a:r>
              <a:rPr lang="cs-CZ" dirty="0"/>
              <a:t>Pohovor v rámci institutu</a:t>
            </a:r>
          </a:p>
          <a:p>
            <a:r>
              <a:rPr lang="cs-CZ" dirty="0"/>
              <a:t>Rotterdam University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Applied</a:t>
            </a:r>
            <a:r>
              <a:rPr lang="cs-CZ" dirty="0"/>
              <a:t> </a:t>
            </a:r>
            <a:r>
              <a:rPr lang="cs-CZ" dirty="0" err="1"/>
              <a:t>Sciences</a:t>
            </a:r>
            <a:endParaRPr lang="cs-CZ" dirty="0"/>
          </a:p>
          <a:p>
            <a:pPr lvl="1"/>
            <a:r>
              <a:rPr lang="cs-CZ" dirty="0"/>
              <a:t>Na webu Exchange </a:t>
            </a:r>
            <a:r>
              <a:rPr lang="cs-CZ" dirty="0" err="1"/>
              <a:t>Programmes</a:t>
            </a:r>
            <a:r>
              <a:rPr lang="cs-CZ" dirty="0"/>
              <a:t>: </a:t>
            </a:r>
            <a:r>
              <a:rPr lang="cs-CZ" sz="1600" dirty="0">
                <a:hlinkClick r:id="rId3"/>
              </a:rPr>
              <a:t>https://www.rotterdamuas.com/programmes/</a:t>
            </a:r>
            <a:endParaRPr lang="cs-CZ" sz="1600" dirty="0"/>
          </a:p>
          <a:p>
            <a:pPr lvl="1"/>
            <a:r>
              <a:rPr lang="cs-CZ" dirty="0"/>
              <a:t>Výběr programu a vyplnění přihlášky (</a:t>
            </a:r>
            <a:r>
              <a:rPr lang="cs-CZ" dirty="0" err="1"/>
              <a:t>Get</a:t>
            </a:r>
            <a:r>
              <a:rPr lang="cs-CZ" dirty="0"/>
              <a:t> </a:t>
            </a:r>
            <a:r>
              <a:rPr lang="cs-CZ" dirty="0" err="1"/>
              <a:t>Connected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2104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96312" y="151495"/>
            <a:ext cx="9604248" cy="6401231"/>
          </a:xfrm>
          <a:prstGeom prst="rtTriangle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Ubytování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98862"/>
            <a:ext cx="10515600" cy="5005633"/>
          </a:xfrm>
        </p:spPr>
        <p:txBody>
          <a:bodyPr>
            <a:normAutofit/>
          </a:bodyPr>
          <a:lstStyle/>
          <a:p>
            <a:r>
              <a:rPr lang="cs-CZ" dirty="0"/>
              <a:t>SSH – koleje </a:t>
            </a:r>
            <a:r>
              <a:rPr lang="cs-CZ" sz="2000" dirty="0"/>
              <a:t>(</a:t>
            </a:r>
            <a:r>
              <a:rPr lang="cs-CZ" sz="2000" dirty="0">
                <a:hlinkClick r:id="rId3"/>
              </a:rPr>
              <a:t>https://www.sshxl.nl/en</a:t>
            </a:r>
            <a:r>
              <a:rPr lang="cs-CZ" sz="2000" dirty="0"/>
              <a:t>) </a:t>
            </a:r>
          </a:p>
          <a:p>
            <a:pPr lvl="1"/>
            <a:r>
              <a:rPr lang="cs-CZ" dirty="0"/>
              <a:t>Nutná </a:t>
            </a:r>
            <a:r>
              <a:rPr lang="cs-CZ" dirty="0">
                <a:hlinkClick r:id="rId4"/>
              </a:rPr>
              <a:t>registrace</a:t>
            </a:r>
            <a:r>
              <a:rPr lang="cs-CZ" dirty="0"/>
              <a:t> a získání potvrzení od univerzity před otevřením rezervací</a:t>
            </a:r>
          </a:p>
          <a:p>
            <a:pPr lvl="1"/>
            <a:r>
              <a:rPr lang="cs-CZ" dirty="0"/>
              <a:t>Na základě vašich dat – nabídnuté pokoje/budova </a:t>
            </a:r>
          </a:p>
          <a:p>
            <a:pPr lvl="2"/>
            <a:r>
              <a:rPr lang="cs-CZ" dirty="0"/>
              <a:t>Jacob-</a:t>
            </a:r>
            <a:r>
              <a:rPr lang="cs-CZ" dirty="0" err="1"/>
              <a:t>Brukhard</a:t>
            </a:r>
            <a:r>
              <a:rPr lang="cs-CZ" dirty="0"/>
              <a:t> </a:t>
            </a:r>
            <a:r>
              <a:rPr lang="cs-CZ" dirty="0" err="1"/>
              <a:t>straat</a:t>
            </a:r>
            <a:r>
              <a:rPr lang="cs-CZ" dirty="0"/>
              <a:t>: € 390, Europa house: € 450 (nyní na webu: € 420 to € 560)</a:t>
            </a:r>
          </a:p>
          <a:p>
            <a:pPr lvl="2"/>
            <a:r>
              <a:rPr lang="cs-CZ" dirty="0"/>
              <a:t>Obě budovy v u centra města</a:t>
            </a:r>
          </a:p>
          <a:p>
            <a:pPr lvl="1"/>
            <a:r>
              <a:rPr lang="cs-CZ" dirty="0"/>
              <a:t>Registrační poplatek a platba dopředu </a:t>
            </a:r>
          </a:p>
          <a:p>
            <a:pPr lvl="1"/>
            <a:r>
              <a:rPr lang="cs-CZ" dirty="0"/>
              <a:t>Složitá domluva </a:t>
            </a:r>
          </a:p>
          <a:p>
            <a:pPr lvl="2"/>
            <a:r>
              <a:rPr lang="cs-CZ" dirty="0"/>
              <a:t>House manager je student univerzity </a:t>
            </a:r>
          </a:p>
          <a:p>
            <a:pPr lvl="2"/>
            <a:r>
              <a:rPr lang="cs-CZ" dirty="0"/>
              <a:t>Zmatečná administrativa – posílají zprávy o nezaplacení, i když bylo uhrazeno dopředu</a:t>
            </a:r>
          </a:p>
          <a:p>
            <a:pPr lvl="3"/>
            <a:r>
              <a:rPr lang="cs-CZ" dirty="0"/>
              <a:t>Raději odmítnout direct </a:t>
            </a:r>
            <a:r>
              <a:rPr lang="cs-CZ" dirty="0" err="1"/>
              <a:t>debit</a:t>
            </a:r>
            <a:endParaRPr lang="cs-CZ" dirty="0"/>
          </a:p>
          <a:p>
            <a:r>
              <a:rPr lang="cs-CZ" dirty="0"/>
              <a:t>Přes Facebook – nejistý výsledek </a:t>
            </a:r>
          </a:p>
          <a:p>
            <a:r>
              <a:rPr lang="cs-CZ" dirty="0"/>
              <a:t>Agentury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4773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96312" y="151495"/>
            <a:ext cx="9604248" cy="6401231"/>
          </a:xfrm>
          <a:prstGeom prst="rtTriangle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Stipendium: 400 měsíčně </a:t>
            </a:r>
          </a:p>
          <a:p>
            <a:r>
              <a:rPr lang="cs-CZ" dirty="0"/>
              <a:t>Cena ubytování: 390 (bez registračního poplatku)</a:t>
            </a:r>
          </a:p>
          <a:p>
            <a:r>
              <a:rPr lang="cs-CZ" dirty="0"/>
              <a:t>Doprava: </a:t>
            </a:r>
          </a:p>
          <a:p>
            <a:pPr lvl="2"/>
            <a:r>
              <a:rPr lang="cs-CZ" dirty="0"/>
              <a:t>Vlak (cesta do Delft € 3,5; Leiden € 6, 7; Amsterdam € 12)</a:t>
            </a:r>
          </a:p>
          <a:p>
            <a:pPr lvl="2"/>
            <a:r>
              <a:rPr lang="cs-CZ" dirty="0"/>
              <a:t>MHD (drahá) </a:t>
            </a:r>
          </a:p>
          <a:p>
            <a:pPr lvl="2"/>
            <a:r>
              <a:rPr lang="cs-CZ" dirty="0"/>
              <a:t>Kolo (přivést / koupit přes FB stránku Bike in Rotterdam)</a:t>
            </a:r>
          </a:p>
          <a:p>
            <a:pPr lvl="2"/>
            <a:r>
              <a:rPr lang="cs-CZ" dirty="0"/>
              <a:t>Chůze (20 minut do školy) </a:t>
            </a:r>
          </a:p>
          <a:p>
            <a:r>
              <a:rPr lang="cs-CZ" dirty="0"/>
              <a:t>Strava:</a:t>
            </a:r>
          </a:p>
          <a:p>
            <a:pPr lvl="1"/>
            <a:r>
              <a:rPr lang="cs-CZ" dirty="0"/>
              <a:t>AH, Coop, </a:t>
            </a:r>
            <a:r>
              <a:rPr lang="cs-CZ" dirty="0" err="1"/>
              <a:t>Aldi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6694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59" y="0"/>
            <a:ext cx="4554741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Rotterdam University </a:t>
            </a:r>
            <a:r>
              <a:rPr lang="cs-CZ" dirty="0" err="1">
                <a:solidFill>
                  <a:schemeClr val="bg1"/>
                </a:solidFill>
              </a:rPr>
              <a:t>of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Applied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Sciences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38200" y="1554480"/>
            <a:ext cx="6376416" cy="4882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Výběr a přihlášení do </a:t>
            </a:r>
            <a:r>
              <a:rPr lang="cs-CZ" sz="2000" dirty="0" err="1"/>
              <a:t>minoru</a:t>
            </a:r>
            <a:r>
              <a:rPr lang="cs-CZ" sz="2000" dirty="0"/>
              <a:t>: #</a:t>
            </a:r>
            <a:r>
              <a:rPr lang="cs-CZ" sz="2000" dirty="0" err="1"/>
              <a:t>GetConnected</a:t>
            </a:r>
            <a:endParaRPr lang="cs-CZ" sz="2000" dirty="0"/>
          </a:p>
          <a:p>
            <a:r>
              <a:rPr lang="cs-CZ" sz="2000" dirty="0"/>
              <a:t>      (PR a </a:t>
            </a:r>
            <a:r>
              <a:rPr lang="cs-CZ" sz="2000" dirty="0" err="1"/>
              <a:t>social</a:t>
            </a:r>
            <a:r>
              <a:rPr lang="cs-CZ" sz="2000" dirty="0"/>
              <a:t> media monitoring)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Smíšení nizozemských a Exchange studentů</a:t>
            </a:r>
          </a:p>
          <a:p>
            <a:endParaRPr lang="cs-CZ" sz="2000" dirty="0"/>
          </a:p>
          <a:p>
            <a:r>
              <a:rPr lang="cs-CZ" sz="2000" b="1" dirty="0"/>
              <a:t>Výhody: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Možnost navštívení Rotterdam </a:t>
            </a:r>
            <a:r>
              <a:rPr lang="cs-CZ" sz="2000" dirty="0" err="1"/>
              <a:t>Social</a:t>
            </a:r>
            <a:r>
              <a:rPr lang="cs-CZ" sz="2000" dirty="0"/>
              <a:t> Media </a:t>
            </a:r>
            <a:r>
              <a:rPr lang="cs-CZ" sz="2000" dirty="0" err="1"/>
              <a:t>Week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Praxe (E-BOOK, WEBINAR, kontakt s klienty)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Různorodá činnost (tvorba videa, atd.) </a:t>
            </a:r>
          </a:p>
          <a:p>
            <a:pPr marL="285750" indent="-285750">
              <a:buFontTx/>
              <a:buChar char="-"/>
            </a:pPr>
            <a:endParaRPr lang="cs-CZ" sz="2000" b="1" dirty="0"/>
          </a:p>
          <a:p>
            <a:r>
              <a:rPr lang="cs-CZ" sz="2000" b="1" dirty="0"/>
              <a:t>Nevýhody: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Nižší náročnost (volný čas na cestování </a:t>
            </a:r>
            <a:r>
              <a:rPr lang="cs-CZ" sz="2000" dirty="0">
                <a:sym typeface="Wingdings" panose="05000000000000000000" pitchFamily="2" charset="2"/>
              </a:rPr>
              <a:t> 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ym typeface="Wingdings" panose="05000000000000000000" pitchFamily="2" charset="2"/>
              </a:rPr>
              <a:t>Nemají menzu (jen bufet)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Na univerzitě není možné platit hotově</a:t>
            </a:r>
          </a:p>
          <a:p>
            <a:r>
              <a:rPr lang="cs-CZ" sz="2000" dirty="0"/>
              <a:t> 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742950" lvl="1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3267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17991"/>
            <a:ext cx="10515600" cy="1325563"/>
          </a:xfrm>
        </p:spPr>
        <p:txBody>
          <a:bodyPr/>
          <a:lstStyle/>
          <a:p>
            <a:r>
              <a:rPr lang="cs-CZ" dirty="0"/>
              <a:t>Integrace Exchange studentů</a:t>
            </a:r>
          </a:p>
        </p:txBody>
      </p:sp>
      <p:pic>
        <p:nvPicPr>
          <p:cNvPr id="4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59" y="0"/>
            <a:ext cx="4554741" cy="6858000"/>
          </a:xfrm>
        </p:spPr>
      </p:pic>
      <p:sp>
        <p:nvSpPr>
          <p:cNvPr id="5" name="TextovéPole 4"/>
          <p:cNvSpPr txBox="1"/>
          <p:nvPr/>
        </p:nvSpPr>
        <p:spPr>
          <a:xfrm>
            <a:off x="612743" y="2139885"/>
            <a:ext cx="6843859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Žádný program pro zahraniční studenty vedený školou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Vše vedeno univerzitními spolky (</a:t>
            </a:r>
            <a:r>
              <a:rPr lang="cs-CZ" sz="2400" dirty="0" err="1"/>
              <a:t>Wanderlust</a:t>
            </a:r>
            <a:r>
              <a:rPr lang="cs-CZ" sz="2400" dirty="0"/>
              <a:t>, RISA,…)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Společenský život možný jen skrze spolky i dle místních studentů (dalších univerzit)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Vše organizováno přes Facebook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Party na kolejích minimálně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89066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96312" y="104361"/>
            <a:ext cx="9604248" cy="6401231"/>
          </a:xfrm>
          <a:prstGeom prst="rtTriangle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0" b="16549"/>
          <a:stretch/>
        </p:blipFill>
        <p:spPr>
          <a:xfrm>
            <a:off x="553482" y="737587"/>
            <a:ext cx="4097436" cy="2747331"/>
          </a:xfrm>
          <a:prstGeom prst="rect">
            <a:avLst/>
          </a:prstGeom>
        </p:spPr>
      </p:pic>
      <p:pic>
        <p:nvPicPr>
          <p:cNvPr id="9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82" y="3779198"/>
            <a:ext cx="4097436" cy="2301646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65" y="740352"/>
            <a:ext cx="3321759" cy="534049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393" y="740352"/>
            <a:ext cx="3527348" cy="531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25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1932495" y="528309"/>
            <a:ext cx="9605913" cy="5580260"/>
            <a:chOff x="1932495" y="528309"/>
            <a:chExt cx="9605913" cy="5580260"/>
          </a:xfrm>
        </p:grpSpPr>
        <p:pic>
          <p:nvPicPr>
            <p:cNvPr id="3" name="Picture 2" descr="Výsledek obrázku pro netherlands fla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1941922" y="528309"/>
              <a:ext cx="9554400" cy="5571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Pravoúhlý trojúhelník 3"/>
            <p:cNvSpPr/>
            <p:nvPr/>
          </p:nvSpPr>
          <p:spPr>
            <a:xfrm>
              <a:off x="1932495" y="537328"/>
              <a:ext cx="9605913" cy="557124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25" y="987552"/>
            <a:ext cx="9915701" cy="5577840"/>
          </a:xfrm>
          <a:prstGeom prst="rtTriangle">
            <a:avLst/>
          </a:prstGeom>
        </p:spPr>
      </p:pic>
      <p:sp>
        <p:nvSpPr>
          <p:cNvPr id="6" name="Obdélník 5"/>
          <p:cNvSpPr/>
          <p:nvPr/>
        </p:nvSpPr>
        <p:spPr>
          <a:xfrm rot="1773191">
            <a:off x="3470900" y="3109762"/>
            <a:ext cx="5286188" cy="971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b="1" dirty="0">
                <a:solidFill>
                  <a:schemeClr val="tx1"/>
                </a:solidFill>
              </a:rPr>
              <a:t>Děkuji za pozornost</a:t>
            </a:r>
          </a:p>
        </p:txBody>
      </p:sp>
      <p:sp>
        <p:nvSpPr>
          <p:cNvPr id="8" name="Obdélník 7"/>
          <p:cNvSpPr/>
          <p:nvPr/>
        </p:nvSpPr>
        <p:spPr>
          <a:xfrm>
            <a:off x="548640" y="5778091"/>
            <a:ext cx="3026664" cy="694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5400" dirty="0">
                <a:solidFill>
                  <a:schemeClr val="tx1"/>
                </a:solidFill>
                <a:latin typeface="Brush Script MT" panose="03060802040406070304" pitchFamily="66" charset="0"/>
              </a:rPr>
              <a:t>Otázky?</a:t>
            </a:r>
          </a:p>
        </p:txBody>
      </p:sp>
    </p:spTree>
    <p:extLst>
      <p:ext uri="{BB962C8B-B14F-4D97-AF65-F5344CB8AC3E}">
        <p14:creationId xmlns:p14="http://schemas.microsoft.com/office/powerpoint/2010/main" val="1632352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1932495" y="434041"/>
            <a:ext cx="9605913" cy="5580260"/>
            <a:chOff x="1932495" y="528309"/>
            <a:chExt cx="9605913" cy="5580260"/>
          </a:xfrm>
        </p:grpSpPr>
        <p:pic>
          <p:nvPicPr>
            <p:cNvPr id="5" name="Picture 2" descr="Výsledek obrázku pro netherlands flag"/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1941922" y="528309"/>
              <a:ext cx="9554400" cy="5571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Pravoúhlý trojúhelník 5"/>
            <p:cNvSpPr/>
            <p:nvPr/>
          </p:nvSpPr>
          <p:spPr>
            <a:xfrm>
              <a:off x="1932495" y="537328"/>
              <a:ext cx="9605913" cy="557124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Život v Nizozemsku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2"/>
                </a:solidFill>
              </a:rPr>
              <a:t>Nizozemsko není Holandsko! Ale Rotterdam je v Holandsku. </a:t>
            </a:r>
          </a:p>
          <a:p>
            <a:r>
              <a:rPr lang="cs-CZ" dirty="0"/>
              <a:t>Eura zaokrouhlují! Centy se nevrací</a:t>
            </a:r>
          </a:p>
          <a:p>
            <a:r>
              <a:rPr lang="cs-CZ" dirty="0"/>
              <a:t>Platby: často pouze kartou (PIN)</a:t>
            </a:r>
          </a:p>
          <a:p>
            <a:pPr lvl="1"/>
            <a:r>
              <a:rPr lang="cs-CZ" dirty="0"/>
              <a:t>turistická zařízení VISA, </a:t>
            </a:r>
            <a:r>
              <a:rPr lang="cs-CZ" dirty="0" err="1"/>
              <a:t>Mastercard</a:t>
            </a:r>
            <a:endParaRPr lang="cs-CZ" dirty="0"/>
          </a:p>
          <a:p>
            <a:pPr lvl="1"/>
            <a:r>
              <a:rPr lang="cs-CZ" dirty="0"/>
              <a:t>jinak pouze Maestro </a:t>
            </a:r>
          </a:p>
          <a:p>
            <a:r>
              <a:rPr lang="cs-CZ" dirty="0"/>
              <a:t>Doprava: OV chip </a:t>
            </a:r>
            <a:r>
              <a:rPr lang="cs-CZ" dirty="0" err="1"/>
              <a:t>card</a:t>
            </a:r>
            <a:r>
              <a:rPr lang="cs-CZ" dirty="0"/>
              <a:t>, jinak + €1 za každý lístek</a:t>
            </a:r>
          </a:p>
          <a:p>
            <a:pPr lvl="1"/>
            <a:r>
              <a:rPr lang="cs-CZ" dirty="0"/>
              <a:t>MHD – měsíční karta € 59, nutné zřízení osobní karty </a:t>
            </a:r>
          </a:p>
          <a:p>
            <a:pPr lvl="1"/>
            <a:r>
              <a:rPr lang="cs-CZ" dirty="0"/>
              <a:t>Vlak – minimální kredit € 20</a:t>
            </a:r>
          </a:p>
          <a:p>
            <a:pPr lvl="1"/>
            <a:r>
              <a:rPr lang="cs-CZ" dirty="0">
                <a:hlinkClick r:id="rId3"/>
              </a:rPr>
              <a:t>http://9292.nl</a:t>
            </a:r>
            <a:r>
              <a:rPr lang="cs-CZ" dirty="0"/>
              <a:t> – plánovač</a:t>
            </a:r>
          </a:p>
        </p:txBody>
      </p:sp>
    </p:spTree>
    <p:extLst>
      <p:ext uri="{BB962C8B-B14F-4D97-AF65-F5344CB8AC3E}">
        <p14:creationId xmlns:p14="http://schemas.microsoft.com/office/powerpoint/2010/main" val="1822484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/>
        </p:nvGrpSpPr>
        <p:grpSpPr>
          <a:xfrm>
            <a:off x="1932495" y="434041"/>
            <a:ext cx="9605913" cy="5580260"/>
            <a:chOff x="1932495" y="528309"/>
            <a:chExt cx="9605913" cy="5580260"/>
          </a:xfrm>
        </p:grpSpPr>
        <p:pic>
          <p:nvPicPr>
            <p:cNvPr id="11" name="Picture 2" descr="Výsledek obrázku pro netherlands flag"/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1941922" y="528309"/>
              <a:ext cx="9554400" cy="5571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Pravoúhlý trojúhelník 11"/>
            <p:cNvSpPr/>
            <p:nvPr/>
          </p:nvSpPr>
          <p:spPr>
            <a:xfrm>
              <a:off x="1932495" y="537328"/>
              <a:ext cx="9605913" cy="557124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" name="Nadpis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/>
              <a:t>Život v Nizozemsku - chuťovky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3" y="1794391"/>
            <a:ext cx="3075757" cy="2306818"/>
          </a:xfrm>
          <a:prstGeom prst="rect">
            <a:avLst/>
          </a:prstGeom>
        </p:spPr>
      </p:pic>
      <p:pic>
        <p:nvPicPr>
          <p:cNvPr id="4" name="Picture 2" descr="Výsledek obrázku pro stroopwafe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468" y="1690688"/>
            <a:ext cx="3379564" cy="25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9128502" y="3701658"/>
            <a:ext cx="2354264" cy="12827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>
                <a:solidFill>
                  <a:schemeClr val="bg1"/>
                </a:solidFill>
              </a:rPr>
              <a:t>Stroopwafels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636452" y="3563562"/>
            <a:ext cx="2354264" cy="12827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>
                <a:solidFill>
                  <a:schemeClr val="bg1"/>
                </a:solidFill>
              </a:rPr>
              <a:t>Hapjes</a:t>
            </a:r>
            <a:r>
              <a:rPr lang="cs-CZ" sz="2000" b="1" dirty="0">
                <a:solidFill>
                  <a:schemeClr val="bg1"/>
                </a:solidFill>
              </a:rPr>
              <a:t>: </a:t>
            </a:r>
            <a:r>
              <a:rPr lang="cs-CZ" sz="2000" b="1" dirty="0" err="1">
                <a:solidFill>
                  <a:schemeClr val="bg1"/>
                </a:solidFill>
              </a:rPr>
              <a:t>Bitterballen</a:t>
            </a:r>
            <a:endParaRPr lang="cs-CZ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Výsledek obrázku pro herring eati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9"/>
          <a:stretch/>
        </p:blipFill>
        <p:spPr bwMode="auto">
          <a:xfrm>
            <a:off x="4932674" y="1689920"/>
            <a:ext cx="2482595" cy="315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ál 7"/>
          <p:cNvSpPr/>
          <p:nvPr/>
        </p:nvSpPr>
        <p:spPr>
          <a:xfrm>
            <a:off x="5799929" y="4343008"/>
            <a:ext cx="2354264" cy="12827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>
                <a:solidFill>
                  <a:schemeClr val="bg1"/>
                </a:solidFill>
              </a:rPr>
              <a:t>Herring</a:t>
            </a:r>
            <a:r>
              <a:rPr lang="cs-CZ" sz="2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096000" y="6419654"/>
            <a:ext cx="5735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http://www.backpackerboy.com/going-dutch-for-a-weekend-in-the-hague-holland/</a:t>
            </a:r>
          </a:p>
        </p:txBody>
      </p:sp>
    </p:spTree>
    <p:extLst>
      <p:ext uri="{BB962C8B-B14F-4D97-AF65-F5344CB8AC3E}">
        <p14:creationId xmlns:p14="http://schemas.microsoft.com/office/powerpoint/2010/main" val="1782043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/>
        </p:nvGrpSpPr>
        <p:grpSpPr>
          <a:xfrm>
            <a:off x="1932495" y="434041"/>
            <a:ext cx="9605913" cy="5580260"/>
            <a:chOff x="1932495" y="528309"/>
            <a:chExt cx="9605913" cy="5580260"/>
          </a:xfrm>
        </p:grpSpPr>
        <p:pic>
          <p:nvPicPr>
            <p:cNvPr id="11" name="Picture 2" descr="Výsledek obrázku pro netherlands flag"/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1941922" y="528309"/>
              <a:ext cx="9554400" cy="5571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Pravoúhlý trojúhelník 11"/>
            <p:cNvSpPr/>
            <p:nvPr/>
          </p:nvSpPr>
          <p:spPr>
            <a:xfrm>
              <a:off x="1932495" y="537328"/>
              <a:ext cx="9605913" cy="557124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" name="Nadpis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/>
              <a:t>Život v Nizozemsku - </a:t>
            </a:r>
            <a:r>
              <a:rPr lang="cs-CZ" b="1" dirty="0" err="1"/>
              <a:t>coffeeshopy</a:t>
            </a:r>
            <a:r>
              <a:rPr lang="cs-CZ" b="1" dirty="0"/>
              <a:t>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843958" y="6023758"/>
            <a:ext cx="55098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Zdroj: </a:t>
            </a:r>
            <a:r>
              <a:rPr lang="cs-CZ" sz="1000" dirty="0">
                <a:hlinkClick r:id="rId3"/>
              </a:rPr>
              <a:t>https://budhaze.files.wordpress.com/2014/06/nemo-menu-weed-2015.png?w=300&amp;h=225</a:t>
            </a:r>
            <a:endParaRPr lang="cs-CZ" sz="1000" dirty="0"/>
          </a:p>
          <a:p>
            <a:r>
              <a:rPr lang="cs-CZ" sz="1000" dirty="0">
                <a:hlinkClick r:id="rId4"/>
              </a:rPr>
              <a:t>https://images4.persgroep.net/rcs/djAuoF4bREfaKNA35rYtbrbE0Gs/diocontent/75293599/_fill/1040/</a:t>
            </a:r>
            <a:endParaRPr lang="cs-CZ" sz="1000" dirty="0"/>
          </a:p>
          <a:p>
            <a:r>
              <a:rPr lang="cs-CZ" sz="1000" dirty="0"/>
              <a:t>735/?</a:t>
            </a:r>
            <a:r>
              <a:rPr lang="cs-CZ" sz="1000" dirty="0" err="1"/>
              <a:t>appId</a:t>
            </a:r>
            <a:r>
              <a:rPr lang="cs-CZ" sz="1000" dirty="0"/>
              <a:t>=21791a8992982cd8da851550a453bd7f&amp;quality=0.9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980388" y="1690688"/>
            <a:ext cx="647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2"/>
                </a:solidFill>
              </a:rPr>
              <a:t>Nizozemci tam skoro nechodí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Výdejní okénka / vnitřní prostory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Různý sortiment (webové stránky)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5514" y="3522949"/>
            <a:ext cx="2968461" cy="222634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6"/>
          <a:srcRect l="8746" t="14984" b="11166"/>
          <a:stretch/>
        </p:blipFill>
        <p:spPr>
          <a:xfrm>
            <a:off x="6537948" y="2113795"/>
            <a:ext cx="4628414" cy="264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38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1932495" y="434041"/>
            <a:ext cx="9605913" cy="5580260"/>
            <a:chOff x="1932495" y="528309"/>
            <a:chExt cx="9605913" cy="5580260"/>
          </a:xfrm>
        </p:grpSpPr>
        <p:pic>
          <p:nvPicPr>
            <p:cNvPr id="8" name="Picture 2" descr="Výsledek obrázku pro netherlands flag"/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1941922" y="528309"/>
              <a:ext cx="9554400" cy="5571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Pravoúhlý trojúhelník 8"/>
            <p:cNvSpPr/>
            <p:nvPr/>
          </p:nvSpPr>
          <p:spPr>
            <a:xfrm>
              <a:off x="1932495" y="537328"/>
              <a:ext cx="9605913" cy="557124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" name="Nadpis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/>
              <a:t>Život v Nizozemsku – kontroverzní tradice</a:t>
            </a: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15221" y="3322241"/>
            <a:ext cx="10515600" cy="7204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>
                <a:solidFill>
                  <a:schemeClr val="accent2"/>
                </a:solidFill>
              </a:rPr>
              <a:t>Sinterklaas</a:t>
            </a:r>
            <a:endParaRPr lang="cs-CZ" b="1" dirty="0">
              <a:solidFill>
                <a:schemeClr val="accent2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799" y="1174866"/>
            <a:ext cx="7550001" cy="50151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9" y="4380006"/>
            <a:ext cx="3222262" cy="181003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21" y="1174866"/>
            <a:ext cx="3222262" cy="181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34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96312" y="151495"/>
            <a:ext cx="9604248" cy="6401231"/>
          </a:xfrm>
          <a:prstGeom prst="rtTriangle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1885" y="465709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/>
              <a:t>Rotterdam </a:t>
            </a:r>
          </a:p>
        </p:txBody>
      </p:sp>
      <p:sp>
        <p:nvSpPr>
          <p:cNvPr id="5" name="Obdélník 4"/>
          <p:cNvSpPr/>
          <p:nvPr/>
        </p:nvSpPr>
        <p:spPr>
          <a:xfrm>
            <a:off x="509016" y="1832896"/>
            <a:ext cx="9153144" cy="4631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Cyklistický ráj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Podvodní tunel pro kola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Pozor na kola a motorky na cyklostezkách </a:t>
            </a:r>
            <a:endParaRPr lang="cs-CZ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Multikulturní prostředí </a:t>
            </a:r>
            <a:r>
              <a:rPr lang="cs-CZ" sz="2000" dirty="0">
                <a:solidFill>
                  <a:schemeClr val="tx1"/>
                </a:solidFill>
              </a:rPr>
              <a:t>(FB: International </a:t>
            </a:r>
            <a:r>
              <a:rPr lang="cs-CZ" sz="2000" dirty="0" err="1">
                <a:solidFill>
                  <a:schemeClr val="tx1"/>
                </a:solidFill>
              </a:rPr>
              <a:t>Friends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of</a:t>
            </a:r>
            <a:r>
              <a:rPr lang="cs-CZ" sz="2000" dirty="0">
                <a:solidFill>
                  <a:schemeClr val="tx1"/>
                </a:solidFill>
              </a:rPr>
              <a:t> Rotterdam)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Potřeba pouze anglický jazyk</a:t>
            </a:r>
            <a:endParaRPr lang="cs-CZ" sz="2000" dirty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Pracující cizinci holandsky vůbec nemluví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Perfektní lokalita pro cestování po Holandsku</a:t>
            </a:r>
          </a:p>
          <a:p>
            <a:pPr>
              <a:lnSpc>
                <a:spcPct val="150000"/>
              </a:lnSpc>
            </a:pPr>
            <a:endParaRPr lang="cs-CZ" sz="2000" dirty="0">
              <a:solidFill>
                <a:schemeClr val="tx1"/>
              </a:solidFill>
            </a:endParaRPr>
          </a:p>
          <a:p>
            <a:endParaRPr lang="cs-CZ" sz="2000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sz="2000" dirty="0">
              <a:solidFill>
                <a:schemeClr val="tx1"/>
              </a:solidFill>
            </a:endParaRPr>
          </a:p>
          <a:p>
            <a:endParaRPr lang="cs-CZ" sz="2400" dirty="0">
              <a:solidFill>
                <a:schemeClr val="tx1"/>
              </a:solidFill>
            </a:endParaRPr>
          </a:p>
          <a:p>
            <a:endParaRPr lang="cs-CZ" sz="2400" dirty="0">
              <a:solidFill>
                <a:schemeClr val="tx1"/>
              </a:solidFill>
            </a:endParaRPr>
          </a:p>
          <a:p>
            <a:endParaRPr lang="cs-CZ" sz="24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804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96312" y="151495"/>
            <a:ext cx="9604248" cy="6401231"/>
          </a:xfrm>
          <a:prstGeom prst="rtTriangle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Ideální startovní místo pro cestování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4897" t="19381" r="22294" b="13402"/>
          <a:stretch/>
        </p:blipFill>
        <p:spPr>
          <a:xfrm>
            <a:off x="4413323" y="1690688"/>
            <a:ext cx="6438507" cy="4609709"/>
          </a:xfrm>
          <a:prstGeom prst="rect">
            <a:avLst/>
          </a:prstGeom>
        </p:spPr>
      </p:pic>
      <p:sp>
        <p:nvSpPr>
          <p:cNvPr id="5" name="Hvězda: pěticípá 4"/>
          <p:cNvSpPr/>
          <p:nvPr/>
        </p:nvSpPr>
        <p:spPr>
          <a:xfrm>
            <a:off x="6410227" y="4864231"/>
            <a:ext cx="131975" cy="84841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04" y="4356802"/>
            <a:ext cx="3036217" cy="1943595"/>
          </a:xfrm>
          <a:prstGeom prst="rect">
            <a:avLst/>
          </a:prstGeom>
        </p:spPr>
      </p:pic>
      <p:cxnSp>
        <p:nvCxnSpPr>
          <p:cNvPr id="8" name="Přímá spojnice se šipkou 7"/>
          <p:cNvCxnSpPr/>
          <p:nvPr/>
        </p:nvCxnSpPr>
        <p:spPr>
          <a:xfrm flipV="1">
            <a:off x="3921551" y="5128181"/>
            <a:ext cx="3921550" cy="923827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: se zakulacenými rohy 8"/>
          <p:cNvSpPr/>
          <p:nvPr/>
        </p:nvSpPr>
        <p:spPr>
          <a:xfrm>
            <a:off x="1148382" y="1690688"/>
            <a:ext cx="3140814" cy="61887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Den Haag (cca 30 min)</a:t>
            </a:r>
          </a:p>
        </p:txBody>
      </p:sp>
      <p:sp>
        <p:nvSpPr>
          <p:cNvPr id="10" name="Obdélník: se zakulacenými rohy 9"/>
          <p:cNvSpPr/>
          <p:nvPr/>
        </p:nvSpPr>
        <p:spPr>
          <a:xfrm>
            <a:off x="1139405" y="2361862"/>
            <a:ext cx="3140814" cy="61887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Utrecht (cca 40 min)</a:t>
            </a:r>
          </a:p>
        </p:txBody>
      </p:sp>
      <p:sp>
        <p:nvSpPr>
          <p:cNvPr id="11" name="Obdélník: se zakulacenými rohy 10"/>
          <p:cNvSpPr/>
          <p:nvPr/>
        </p:nvSpPr>
        <p:spPr>
          <a:xfrm>
            <a:off x="1139405" y="3023134"/>
            <a:ext cx="3140814" cy="61887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Amsterdam (cca 75 min)</a:t>
            </a:r>
          </a:p>
        </p:txBody>
      </p:sp>
      <p:sp>
        <p:nvSpPr>
          <p:cNvPr id="12" name="Obdélník: se zakulacenými rohy 11"/>
          <p:cNvSpPr/>
          <p:nvPr/>
        </p:nvSpPr>
        <p:spPr>
          <a:xfrm>
            <a:off x="1139405" y="3686103"/>
            <a:ext cx="3140814" cy="61887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Brusel (cca 150 min)</a:t>
            </a:r>
          </a:p>
        </p:txBody>
      </p:sp>
    </p:spTree>
    <p:extLst>
      <p:ext uri="{BB962C8B-B14F-4D97-AF65-F5344CB8AC3E}">
        <p14:creationId xmlns:p14="http://schemas.microsoft.com/office/powerpoint/2010/main" val="3297961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96312" y="151495"/>
            <a:ext cx="9604248" cy="6401231"/>
          </a:xfrm>
          <a:prstGeom prst="rtTriangle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1885" y="465709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/>
              <a:t>Rotterdam – temná historie </a:t>
            </a:r>
          </a:p>
        </p:txBody>
      </p:sp>
      <p:sp>
        <p:nvSpPr>
          <p:cNvPr id="5" name="Obdélník 4"/>
          <p:cNvSpPr/>
          <p:nvPr/>
        </p:nvSpPr>
        <p:spPr>
          <a:xfrm>
            <a:off x="509016" y="1832896"/>
            <a:ext cx="9153144" cy="4631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Vybombardováno / srovnáno se zemí za II. světové války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sz="2000" dirty="0">
              <a:solidFill>
                <a:schemeClr val="tx1"/>
              </a:solidFill>
            </a:endParaRPr>
          </a:p>
          <a:p>
            <a:endParaRPr lang="cs-CZ" sz="2400" dirty="0">
              <a:solidFill>
                <a:schemeClr val="tx1"/>
              </a:solidFill>
            </a:endParaRPr>
          </a:p>
          <a:p>
            <a:endParaRPr lang="cs-CZ" sz="2400" dirty="0">
              <a:solidFill>
                <a:schemeClr val="tx1"/>
              </a:solidFill>
            </a:endParaRPr>
          </a:p>
          <a:p>
            <a:endParaRPr lang="cs-CZ" sz="24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5" t="15553" r="29800" b="16354"/>
          <a:stretch/>
        </p:blipFill>
        <p:spPr>
          <a:xfrm>
            <a:off x="7038992" y="3391591"/>
            <a:ext cx="2814721" cy="262432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06" y="2943542"/>
            <a:ext cx="5272512" cy="350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06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375141"/>
            <a:ext cx="9290304" cy="616934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901184" y="557784"/>
            <a:ext cx="585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  <a:latin typeface="Book Antiqua" panose="02040602050305030304" pitchFamily="18" charset="0"/>
              </a:rPr>
              <a:t>Úžasné moderní město, které se stále vyvíjí… </a:t>
            </a:r>
          </a:p>
        </p:txBody>
      </p:sp>
    </p:spTree>
    <p:extLst>
      <p:ext uri="{BB962C8B-B14F-4D97-AF65-F5344CB8AC3E}">
        <p14:creationId xmlns:p14="http://schemas.microsoft.com/office/powerpoint/2010/main" val="8298321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640</Words>
  <Application>Microsoft Office PowerPoint</Application>
  <PresentationFormat>Širokoúhlá obrazovka</PresentationFormat>
  <Paragraphs>117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Book Antiqua</vt:lpstr>
      <vt:lpstr>Brush Script MT</vt:lpstr>
      <vt:lpstr>Calibri</vt:lpstr>
      <vt:lpstr>Calibri Light</vt:lpstr>
      <vt:lpstr>Wingdings</vt:lpstr>
      <vt:lpstr>Motiv Office</vt:lpstr>
      <vt:lpstr>Prezentace aplikace PowerPoint</vt:lpstr>
      <vt:lpstr>Život v Nizozemsku</vt:lpstr>
      <vt:lpstr>Prezentace aplikace PowerPoint</vt:lpstr>
      <vt:lpstr>Prezentace aplikace PowerPoint</vt:lpstr>
      <vt:lpstr>Prezentace aplikace PowerPoint</vt:lpstr>
      <vt:lpstr>Rotterdam </vt:lpstr>
      <vt:lpstr>Ideální startovní místo pro cestování</vt:lpstr>
      <vt:lpstr>Rotterdam – temná historie </vt:lpstr>
      <vt:lpstr>Prezentace aplikace PowerPoint</vt:lpstr>
      <vt:lpstr>Prezentace aplikace PowerPoint</vt:lpstr>
      <vt:lpstr>Prezentace aplikace PowerPoint</vt:lpstr>
      <vt:lpstr>Půl roku dopředu </vt:lpstr>
      <vt:lpstr>Přihláška ke studiu</vt:lpstr>
      <vt:lpstr>Ubytování</vt:lpstr>
      <vt:lpstr>Finance</vt:lpstr>
      <vt:lpstr>Rotterdam University of Applied Sciences</vt:lpstr>
      <vt:lpstr>Integrace Exchange studentů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Tereza Antonova</dc:creator>
  <cp:lastModifiedBy>Tereza Antonova</cp:lastModifiedBy>
  <cp:revision>143</cp:revision>
  <dcterms:created xsi:type="dcterms:W3CDTF">2017-02-19T21:40:19Z</dcterms:created>
  <dcterms:modified xsi:type="dcterms:W3CDTF">2017-04-06T19:52:17Z</dcterms:modified>
</cp:coreProperties>
</file>